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4"/>
  </p:notesMasterIdLst>
  <p:handoutMasterIdLst>
    <p:handoutMasterId r:id="rId65"/>
  </p:handoutMasterIdLst>
  <p:sldIdLst>
    <p:sldId id="268" r:id="rId10"/>
    <p:sldId id="459" r:id="rId11"/>
    <p:sldId id="460" r:id="rId12"/>
    <p:sldId id="850" r:id="rId13"/>
    <p:sldId id="852" r:id="rId14"/>
    <p:sldId id="853" r:id="rId15"/>
    <p:sldId id="854" r:id="rId16"/>
    <p:sldId id="824" r:id="rId17"/>
    <p:sldId id="825" r:id="rId18"/>
    <p:sldId id="826" r:id="rId19"/>
    <p:sldId id="827" r:id="rId20"/>
    <p:sldId id="866" r:id="rId21"/>
    <p:sldId id="828" r:id="rId22"/>
    <p:sldId id="867" r:id="rId23"/>
    <p:sldId id="829" r:id="rId24"/>
    <p:sldId id="856" r:id="rId25"/>
    <p:sldId id="868" r:id="rId26"/>
    <p:sldId id="855" r:id="rId27"/>
    <p:sldId id="857" r:id="rId28"/>
    <p:sldId id="831" r:id="rId29"/>
    <p:sldId id="833" r:id="rId30"/>
    <p:sldId id="834" r:id="rId31"/>
    <p:sldId id="835" r:id="rId32"/>
    <p:sldId id="862" r:id="rId33"/>
    <p:sldId id="842" r:id="rId34"/>
    <p:sldId id="844" r:id="rId35"/>
    <p:sldId id="843" r:id="rId36"/>
    <p:sldId id="836" r:id="rId37"/>
    <p:sldId id="837" r:id="rId38"/>
    <p:sldId id="838" r:id="rId39"/>
    <p:sldId id="858" r:id="rId40"/>
    <p:sldId id="884" r:id="rId41"/>
    <p:sldId id="885" r:id="rId42"/>
    <p:sldId id="871" r:id="rId43"/>
    <p:sldId id="839" r:id="rId44"/>
    <p:sldId id="845" r:id="rId45"/>
    <p:sldId id="865" r:id="rId46"/>
    <p:sldId id="880" r:id="rId47"/>
    <p:sldId id="846" r:id="rId48"/>
    <p:sldId id="863" r:id="rId49"/>
    <p:sldId id="847" r:id="rId50"/>
    <p:sldId id="848" r:id="rId51"/>
    <p:sldId id="878" r:id="rId52"/>
    <p:sldId id="872" r:id="rId53"/>
    <p:sldId id="873" r:id="rId54"/>
    <p:sldId id="874" r:id="rId55"/>
    <p:sldId id="881" r:id="rId56"/>
    <p:sldId id="877" r:id="rId57"/>
    <p:sldId id="879" r:id="rId58"/>
    <p:sldId id="886" r:id="rId59"/>
    <p:sldId id="876" r:id="rId60"/>
    <p:sldId id="882" r:id="rId61"/>
    <p:sldId id="883" r:id="rId62"/>
    <p:sldId id="67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50"/>
            <p14:sldId id="852"/>
            <p14:sldId id="853"/>
            <p14:sldId id="854"/>
            <p14:sldId id="824"/>
            <p14:sldId id="825"/>
            <p14:sldId id="826"/>
            <p14:sldId id="827"/>
            <p14:sldId id="866"/>
            <p14:sldId id="828"/>
            <p14:sldId id="867"/>
            <p14:sldId id="829"/>
            <p14:sldId id="856"/>
            <p14:sldId id="868"/>
            <p14:sldId id="855"/>
            <p14:sldId id="857"/>
            <p14:sldId id="831"/>
            <p14:sldId id="833"/>
            <p14:sldId id="834"/>
            <p14:sldId id="835"/>
            <p14:sldId id="862"/>
            <p14:sldId id="842"/>
            <p14:sldId id="844"/>
            <p14:sldId id="843"/>
            <p14:sldId id="836"/>
            <p14:sldId id="837"/>
            <p14:sldId id="838"/>
            <p14:sldId id="858"/>
            <p14:sldId id="884"/>
            <p14:sldId id="885"/>
            <p14:sldId id="871"/>
            <p14:sldId id="839"/>
            <p14:sldId id="845"/>
            <p14:sldId id="865"/>
            <p14:sldId id="880"/>
            <p14:sldId id="846"/>
            <p14:sldId id="863"/>
            <p14:sldId id="847"/>
            <p14:sldId id="848"/>
            <p14:sldId id="878"/>
            <p14:sldId id="872"/>
            <p14:sldId id="873"/>
            <p14:sldId id="874"/>
            <p14:sldId id="881"/>
            <p14:sldId id="877"/>
            <p14:sldId id="879"/>
            <p14:sldId id="886"/>
            <p14:sldId id="876"/>
            <p14:sldId id="882"/>
            <p14:sldId id="883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7F1DBA-4CF4-461B-BEBB-923CE4BF9E38}" v="1" dt="2018-09-20T23:56:32.2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7" autoAdjust="0"/>
    <p:restoredTop sz="91439" autoAdjust="0"/>
  </p:normalViewPr>
  <p:slideViewPr>
    <p:cSldViewPr snapToGrid="0">
      <p:cViewPr>
        <p:scale>
          <a:sx n="88" d="100"/>
          <a:sy n="88" d="100"/>
        </p:scale>
        <p:origin x="97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煜 张" userId="259169ca84d8f5dc" providerId="LiveId" clId="{8D7F1DBA-4CF4-461B-BEBB-923CE4BF9E38}"/>
    <pc:docChg chg="undo modSld">
      <pc:chgData name="子煜 张" userId="259169ca84d8f5dc" providerId="LiveId" clId="{8D7F1DBA-4CF4-461B-BEBB-923CE4BF9E38}" dt="2018-09-21T00:22:58.995" v="4" actId="1076"/>
      <pc:docMkLst>
        <pc:docMk/>
      </pc:docMkLst>
      <pc:sldChg chg="modSp">
        <pc:chgData name="子煜 张" userId="259169ca84d8f5dc" providerId="LiveId" clId="{8D7F1DBA-4CF4-461B-BEBB-923CE4BF9E38}" dt="2018-09-21T00:22:58.995" v="4" actId="1076"/>
        <pc:sldMkLst>
          <pc:docMk/>
          <pc:sldMk cId="772066666" sldId="876"/>
        </pc:sldMkLst>
        <pc:spChg chg="mod">
          <ac:chgData name="子煜 张" userId="259169ca84d8f5dc" providerId="LiveId" clId="{8D7F1DBA-4CF4-461B-BEBB-923CE4BF9E38}" dt="2018-09-21T00:22:58.995" v="4" actId="1076"/>
          <ac:spMkLst>
            <pc:docMk/>
            <pc:sldMk cId="772066666" sldId="876"/>
            <ac:spMk id="3" creationId="{00000000-0000-0000-0000-000000000000}"/>
          </ac:spMkLst>
        </pc:spChg>
        <pc:picChg chg="mod">
          <ac:chgData name="子煜 张" userId="259169ca84d8f5dc" providerId="LiveId" clId="{8D7F1DBA-4CF4-461B-BEBB-923CE4BF9E38}" dt="2018-09-21T00:22:57.486" v="3" actId="1036"/>
          <ac:picMkLst>
            <pc:docMk/>
            <pc:sldMk cId="772066666" sldId="876"/>
            <ac:picMk id="9" creationId="{5496528D-3BA9-B046-8ACF-496B86F275BB}"/>
          </ac:picMkLst>
        </pc:picChg>
      </pc:sldChg>
      <pc:sldChg chg="addSp delSp">
        <pc:chgData name="子煜 张" userId="259169ca84d8f5dc" providerId="LiveId" clId="{8D7F1DBA-4CF4-461B-BEBB-923CE4BF9E38}" dt="2018-09-20T23:56:32.291" v="1"/>
        <pc:sldMkLst>
          <pc:docMk/>
          <pc:sldMk cId="433878434" sldId="878"/>
        </pc:sldMkLst>
        <pc:inkChg chg="add del">
          <ac:chgData name="子煜 张" userId="259169ca84d8f5dc" providerId="LiveId" clId="{8D7F1DBA-4CF4-461B-BEBB-923CE4BF9E38}" dt="2018-09-20T23:56:32.291" v="1"/>
          <ac:inkMkLst>
            <pc:docMk/>
            <pc:sldMk cId="433878434" sldId="878"/>
            <ac:inkMk id="2" creationId="{8FD08376-2E83-4420-A13B-5236486C592A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9/20/2018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40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77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54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194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5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1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786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769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34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88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2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42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37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98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706A2A-7B6C-B64C-B1D6-4B7E3F07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9" y="1701763"/>
            <a:ext cx="3000433" cy="44146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130567"/>
            <a:ext cx="8928906" cy="4511810"/>
          </a:xfrm>
        </p:spPr>
        <p:txBody>
          <a:bodyPr/>
          <a:lstStyle/>
          <a:p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range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returns an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sequence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range(from, to, step)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261FE4A-BB3E-2743-92AC-5E7B2E549895}"/>
              </a:ext>
            </a:extLst>
          </p:cNvPr>
          <p:cNvSpPr/>
          <p:nvPr/>
        </p:nvSpPr>
        <p:spPr>
          <a:xfrm>
            <a:off x="3574263" y="2499989"/>
            <a:ext cx="3231271" cy="1187592"/>
          </a:xfrm>
          <a:prstGeom prst="wedgeRoundRectCallout">
            <a:avLst>
              <a:gd name="adj1" fmla="val -75249"/>
              <a:gd name="adj2" fmla="val -220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ea typeface="ＭＳ Ｐゴシック" charset="0"/>
                <a:cs typeface="Gill Sans MT"/>
              </a:rPr>
              <a:t>You can see the values in the range by creating a list from the sequence</a:t>
            </a:r>
          </a:p>
        </p:txBody>
      </p:sp>
    </p:spTree>
    <p:extLst>
      <p:ext uri="{BB962C8B-B14F-4D97-AF65-F5344CB8AC3E}">
        <p14:creationId xmlns:p14="http://schemas.microsoft.com/office/powerpoint/2010/main" val="203874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DAC993-FDBC-2B45-80E5-BA386865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1131"/>
            <a:ext cx="9144000" cy="29455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15321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… to calculate the sum of a range of integers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834481" y="3593930"/>
            <a:ext cx="2401826" cy="996590"/>
          </a:xfrm>
          <a:prstGeom prst="wedgeRoundRectCallout">
            <a:avLst>
              <a:gd name="adj1" fmla="val -87115"/>
              <a:gd name="adj2" fmla="val 79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0 ???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Why not 1?</a:t>
            </a:r>
          </a:p>
        </p:txBody>
      </p:sp>
    </p:spTree>
    <p:extLst>
      <p:ext uri="{BB962C8B-B14F-4D97-AF65-F5344CB8AC3E}">
        <p14:creationId xmlns:p14="http://schemas.microsoft.com/office/powerpoint/2010/main" val="136632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922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Write a Pythonic function to calculate the sum of a range of integers from start, up to, but not including end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B050"/>
                </a:solidFill>
                <a:latin typeface="Gill Sans MT"/>
                <a:ea typeface="ＭＳ Ｐゴシック" charset="0"/>
                <a:cs typeface="Gill Sans MT"/>
              </a:rPr>
              <a:t>* Writing Pythonic code means to think about how Python works and take advantage of built in functionality, even if it’s different from other programming languages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</a:t>
            </a:r>
            <a:r>
              <a:rPr lang="en-US" i="1" dirty="0">
                <a:latin typeface="Gill Sans MT"/>
                <a:cs typeface="Gill Sans MT"/>
              </a:rPr>
              <a:t>Pythonic*</a:t>
            </a:r>
            <a:r>
              <a:rPr lang="en-US" dirty="0">
                <a:latin typeface="Gill Sans MT"/>
                <a:cs typeface="Gill Sans MT"/>
              </a:rPr>
              <a:t>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3951D-AA00-B846-B980-ED6CF857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0264"/>
            <a:ext cx="9144000" cy="22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Strings are sequences too!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can use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with strings (or any sequence)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b="0" dirty="0">
                <a:latin typeface="Gill Sans MT"/>
                <a:cs typeface="Gill Sans MT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loops and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E48EC-74B6-7B40-B2A5-B29FBA75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50" y="2474939"/>
            <a:ext cx="5105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11412"/>
            <a:ext cx="8928906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enumerate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a convenient way to assign an offset to an item in a sequence</a:t>
            </a: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b="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enumerate() </a:t>
            </a:r>
            <a:r>
              <a:rPr lang="en-US" b="0" dirty="0">
                <a:latin typeface="Gill Sans MT"/>
                <a:cs typeface="Gill Sans MT"/>
              </a:rPr>
              <a:t>and sequences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6CC69-8EBE-B847-9EB3-1D139D50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71" y="1757312"/>
            <a:ext cx="7045377" cy="45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85F7DC-66D2-FF48-BDD3-2E0EE265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91" y="2430610"/>
            <a:ext cx="8106256" cy="337665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 to calculate the length of a string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happens if the string is empty?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b="0" dirty="0">
                <a:latin typeface="Gill Sans MT"/>
                <a:cs typeface="Gill Sans MT"/>
              </a:rPr>
              <a:t>Write a function: string_length(str)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14119" y="2987465"/>
            <a:ext cx="3836587" cy="805046"/>
          </a:xfrm>
          <a:prstGeom prst="wedgeRoundRectCallout">
            <a:avLst>
              <a:gd name="adj1" fmla="val -78741"/>
              <a:gd name="adj2" fmla="val 360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Pythonic solution is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len(s)</a:t>
            </a:r>
          </a:p>
        </p:txBody>
      </p:sp>
    </p:spTree>
    <p:extLst>
      <p:ext uri="{BB962C8B-B14F-4D97-AF65-F5344CB8AC3E}">
        <p14:creationId xmlns:p14="http://schemas.microsoft.com/office/powerpoint/2010/main" val="148571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87358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 to look for a character in a string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b="0" dirty="0">
                <a:latin typeface="Gill Sans MT"/>
                <a:cs typeface="Gill Sans MT"/>
              </a:rPr>
              <a:t>Write a function: in_string(target, string)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ABA54-D726-3F44-A648-8DFD68BF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6" y="1921859"/>
            <a:ext cx="8469443" cy="415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C2EFD2-14F1-354F-8223-0AB3E95E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633928"/>
            <a:ext cx="8252601" cy="284851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92259"/>
            <a:ext cx="8928906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zip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helps you to iterate through multiple sequences </a:t>
            </a: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zip(*sequences) 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stops after the shortest sequence is exhausted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b="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zip(*sequences)</a:t>
            </a:r>
            <a:endParaRPr lang="en-US" dirty="0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05311" y="3632962"/>
            <a:ext cx="3548471" cy="1030324"/>
          </a:xfrm>
          <a:prstGeom prst="wedgeRoundRectCallout">
            <a:avLst>
              <a:gd name="adj1" fmla="val -80945"/>
              <a:gd name="adj2" fmla="val 596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foo(*args) takes any number of arguments</a:t>
            </a:r>
          </a:p>
        </p:txBody>
      </p:sp>
    </p:spTree>
    <p:extLst>
      <p:ext uri="{BB962C8B-B14F-4D97-AF65-F5344CB8AC3E}">
        <p14:creationId xmlns:p14="http://schemas.microsoft.com/office/powerpoint/2010/main" val="246732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668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built-in operations for all sequences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would you implement these operations with loops?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b="0" dirty="0">
                <a:latin typeface="Gill Sans MT"/>
                <a:cs typeface="Gill Sans MT"/>
              </a:rPr>
              <a:t>Operations on sequences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62797"/>
              </p:ext>
            </p:extLst>
          </p:nvPr>
        </p:nvGraphicFramePr>
        <p:xfrm>
          <a:off x="626531" y="1744132"/>
          <a:ext cx="7865535" cy="3885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len(s)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</a:t>
                      </a:r>
                      <a:r>
                        <a:rPr lang="en-US" baseline="0" dirty="0"/>
                        <a:t> the number of items in the sequence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len(‘hello’) == 5</a:t>
                      </a:r>
                    </a:p>
                    <a:p>
                      <a:r>
                        <a:rPr lang="en-US" dirty="0"/>
                        <a:t>len([‘a’, 1, 3.4]) ==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min(s)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the min value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min(‘hello’) == ‘e’</a:t>
                      </a:r>
                    </a:p>
                    <a:p>
                      <a:r>
                        <a:rPr lang="en-US" dirty="0"/>
                        <a:t>min([1, 3.2, 7])</a:t>
                      </a:r>
                      <a:r>
                        <a:rPr lang="en-US" baseline="0" dirty="0"/>
                        <a:t> ==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max(s)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the max value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max(‘hello’) == ‘o’</a:t>
                      </a:r>
                    </a:p>
                    <a:p>
                      <a:r>
                        <a:rPr lang="en-US" dirty="0"/>
                        <a:t>max([1, 3.2, 7])</a:t>
                      </a:r>
                      <a:r>
                        <a:rPr lang="en-US" baseline="0" dirty="0"/>
                        <a:t> ==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value in 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True if value is in s else return False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‘e’ in ‘hello’ == True</a:t>
                      </a:r>
                    </a:p>
                    <a:p>
                      <a:r>
                        <a:rPr lang="en-US" dirty="0"/>
                        <a:t>3.2 in [1, 3.2, 7] == True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value not in 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True if s is not a member of s else return False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‘x’ not in ‘hello’ == True</a:t>
                      </a:r>
                    </a:p>
                    <a:p>
                      <a:r>
                        <a:rPr lang="en-US" dirty="0"/>
                        <a:t>2 not in [1, 3.2, 7] == True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8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00419"/>
            <a:ext cx="8459962" cy="4511810"/>
          </a:xfrm>
        </p:spPr>
        <p:txBody>
          <a:bodyPr/>
          <a:lstStyle/>
          <a:p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offer another way to loop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conditional: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latin typeface="Courier New"/>
                <a:ea typeface="ＭＳ Ｐゴシック" charset="0"/>
                <a:cs typeface="Courier New"/>
              </a:rPr>
              <a:t>1..n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latin typeface="Courier New"/>
                <a:ea typeface="ＭＳ Ｐゴシック" charset="0"/>
                <a:cs typeface="Courier New"/>
              </a:rPr>
              <a:t>n+1</a:t>
            </a:r>
            <a:endParaRPr lang="en-US" sz="2800" baseline="-25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While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11637" y="3618021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63602" y="1982759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ecision 8"/>
          <p:cNvSpPr/>
          <p:nvPr/>
        </p:nvSpPr>
        <p:spPr>
          <a:xfrm>
            <a:off x="4919133" y="2285999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Conditional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5953402" y="3348828"/>
            <a:ext cx="446871" cy="1"/>
          </a:xfrm>
          <a:prstGeom prst="bentConnector3">
            <a:avLst>
              <a:gd name="adj1" fmla="val 51895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V="1">
            <a:off x="4114802" y="2353735"/>
            <a:ext cx="2336801" cy="1777998"/>
          </a:xfrm>
          <a:prstGeom prst="bentConnector3">
            <a:avLst>
              <a:gd name="adj1" fmla="val -363"/>
            </a:avLst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36004" y="2954167"/>
            <a:ext cx="6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8776" y="220676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180667" y="4075222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20104" y="5051339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n+1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6180666" y="5508539"/>
            <a:ext cx="4638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402667" y="2082800"/>
            <a:ext cx="1735666" cy="84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15" idx="0"/>
          </p:cNvCxnSpPr>
          <p:nvPr/>
        </p:nvCxnSpPr>
        <p:spPr>
          <a:xfrm rot="5400000">
            <a:off x="5867117" y="2985188"/>
            <a:ext cx="2384339" cy="1747963"/>
          </a:xfrm>
          <a:prstGeom prst="bentConnector3">
            <a:avLst>
              <a:gd name="adj1" fmla="val 8515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3"/>
          </p:cNvCxnSpPr>
          <p:nvPr/>
        </p:nvCxnSpPr>
        <p:spPr>
          <a:xfrm flipV="1">
            <a:off x="7451071" y="2683933"/>
            <a:ext cx="490662" cy="1329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3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endParaRPr lang="en-US" sz="2000" dirty="0"/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136496-7027-3648-9806-35344804C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88" y="1735295"/>
            <a:ext cx="7615002" cy="38214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4489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… to calculate the sum of a range of integers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</a:t>
            </a:r>
            <a:r>
              <a:rPr lang="is-IS">
                <a:latin typeface="Gill Sans MT"/>
                <a:cs typeface="Gill Sans MT"/>
              </a:rPr>
              <a:t>…</a:t>
            </a:r>
            <a:r>
              <a:rPr lang="en-US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79789" y="2946957"/>
            <a:ext cx="3396163" cy="707693"/>
          </a:xfrm>
          <a:prstGeom prst="wedgeRoundRectCallout">
            <a:avLst>
              <a:gd name="adj1" fmla="val -65567"/>
              <a:gd name="adj2" fmla="val 72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What if start &gt;= end?</a:t>
            </a:r>
          </a:p>
        </p:txBody>
      </p:sp>
    </p:spTree>
    <p:extLst>
      <p:ext uri="{BB962C8B-B14F-4D97-AF65-F5344CB8AC3E}">
        <p14:creationId xmlns:p14="http://schemas.microsoft.com/office/powerpoint/2010/main" val="381287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1FA927-58D9-D24B-8D6D-53547197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4" y="3877733"/>
            <a:ext cx="2772452" cy="125739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71374" y="3877733"/>
            <a:ext cx="3854278" cy="829178"/>
          </a:xfrm>
          <a:prstGeom prst="wedgeRoundRectCallout">
            <a:avLst>
              <a:gd name="adj1" fmla="val -58172"/>
              <a:gd name="adj2" fmla="val 151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 while loop prints 0 until you interrupt the program.  Why?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Programs do exactly what they are told, not necessarily what we want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may go into an infinite loop if we’re not careful with while loops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happens if I do: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Always verify that the conditional becomes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False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so the loop terminates</a:t>
            </a: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Beware of infinite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1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00419"/>
            <a:ext cx="8459962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are more flexible than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But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may require more code</a:t>
            </a:r>
          </a:p>
          <a:p>
            <a:endParaRPr lang="en-US" sz="2800" baseline="-25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while</a:t>
            </a:r>
            <a:r>
              <a:rPr lang="en-US" dirty="0">
                <a:latin typeface="Gill Sans MT"/>
                <a:cs typeface="Gill Sans MT"/>
              </a:rPr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58947" y="2725746"/>
            <a:ext cx="0" cy="27925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B7BB47D-0C25-CF42-89A5-D0A83960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61" y="2725746"/>
            <a:ext cx="2908300" cy="317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002F0A-B651-B341-B8FD-3D14AEA6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52" y="2725746"/>
            <a:ext cx="37719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5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If you are looping over an sequence, e.g. a range, a list, a string, 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… then a </a:t>
            </a:r>
            <a:r>
              <a:rPr lang="is-I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 loop is probably best</a:t>
            </a:r>
          </a:p>
          <a:p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If you know how many iterations in advance, then a </a:t>
            </a:r>
            <a:r>
              <a:rPr lang="is-I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 loop is probably best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you must loop while some condition is True/False, then a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loop is probably best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you need a loop with a test in the middle or end, then a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loop is probably best, but a </a:t>
            </a:r>
            <a:r>
              <a:rPr lang="is-I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 loop may work as well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There’s no right or wrong answer.  It’s just a matter of style.  Choose the solution that makes your code easier to read, understand, and maintain.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57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Sometimes you want to break out of the middle, rather than the top, of a loop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conditional: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1..k</a:t>
            </a:r>
          </a:p>
          <a:p>
            <a:pPr>
              <a:spcAft>
                <a:spcPts val="0"/>
              </a:spcAft>
            </a:pP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if condition: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k..m</a:t>
            </a:r>
            <a:endParaRPr lang="en-US" sz="26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break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leaves the loop and execution moves to the first line following the while block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Break </a:t>
            </a:r>
            <a:r>
              <a:rPr lang="en-US" dirty="0">
                <a:latin typeface="Gill Sans MT"/>
                <a:cs typeface="Gill Sans MT"/>
              </a:rPr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37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1..k</a:t>
            </a:r>
          </a:p>
          <a:p>
            <a:pPr>
              <a:spcAft>
                <a:spcPts val="0"/>
              </a:spcAft>
            </a:pP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if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k..m</a:t>
            </a:r>
            <a:endParaRPr lang="en-US" sz="26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Break </a:t>
            </a:r>
            <a:r>
              <a:rPr lang="en-US" dirty="0">
                <a:latin typeface="Gill Sans MT"/>
                <a:cs typeface="Gill Sans MT"/>
              </a:rPr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69102" y="218715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129533" y="704292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ecision 6"/>
          <p:cNvSpPr/>
          <p:nvPr/>
        </p:nvSpPr>
        <p:spPr>
          <a:xfrm>
            <a:off x="4868333" y="1007532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Elbow Connector 7"/>
          <p:cNvCxnSpPr>
            <a:endCxn id="5" idx="0"/>
          </p:cNvCxnSpPr>
          <p:nvPr/>
        </p:nvCxnSpPr>
        <p:spPr>
          <a:xfrm rot="5400000">
            <a:off x="5959675" y="2010970"/>
            <a:ext cx="350812" cy="1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6200000" flipV="1">
            <a:off x="3068758" y="2330791"/>
            <a:ext cx="3625646" cy="570000"/>
          </a:xfrm>
          <a:prstGeom prst="bentConnector3">
            <a:avLst>
              <a:gd name="adj1" fmla="val 57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40238" y="1768834"/>
            <a:ext cx="6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7975" y="928294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133999" y="26438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9102" y="505980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32287" y="5517005"/>
            <a:ext cx="4031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88387" y="802969"/>
            <a:ext cx="1540387" cy="81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3" idx="3"/>
          </p:cNvCxnSpPr>
          <p:nvPr/>
        </p:nvCxnSpPr>
        <p:spPr>
          <a:xfrm rot="5400000">
            <a:off x="5551294" y="2949310"/>
            <a:ext cx="3887303" cy="79088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</p:cNvCxnSpPr>
          <p:nvPr/>
        </p:nvCxnSpPr>
        <p:spPr>
          <a:xfrm flipV="1">
            <a:off x="7400271" y="1405467"/>
            <a:ext cx="490662" cy="132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ecision 18"/>
          <p:cNvSpPr/>
          <p:nvPr/>
        </p:nvSpPr>
        <p:spPr>
          <a:xfrm>
            <a:off x="4873125" y="2993365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77295" y="4156338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k..m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29020" y="2997984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cxnSp>
        <p:nvCxnSpPr>
          <p:cNvPr id="33" name="Straight Arrow Connector 32"/>
          <p:cNvCxnSpPr>
            <a:stCxn id="19" idx="3"/>
          </p:cNvCxnSpPr>
          <p:nvPr/>
        </p:nvCxnSpPr>
        <p:spPr>
          <a:xfrm>
            <a:off x="7405063" y="3404596"/>
            <a:ext cx="452550" cy="3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122528" y="38122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76968" y="3740320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68918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/>
          <p:cNvSpPr txBox="1">
            <a:spLocks/>
          </p:cNvSpPr>
          <p:nvPr/>
        </p:nvSpPr>
        <p:spPr>
          <a:xfrm>
            <a:off x="227013" y="1155977"/>
            <a:ext cx="8481555" cy="88315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Flags for conditional expressions are one solution but alternatives may be more concise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227013" y="3857043"/>
            <a:ext cx="8481555" cy="1141868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Choose the alternative works best for the situation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2297845"/>
            <a:ext cx="4487227" cy="126605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# loop until the user quits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flag = True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flag: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if input(‘Quit?: ‘) == ‘y’: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   flag = False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873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Controlling the while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584700" y="2297845"/>
            <a:ext cx="35491" cy="15591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4632960" y="2311954"/>
            <a:ext cx="4511040" cy="127226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# loop until the user quits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True: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if input(‘Quit?: ‘) == ‘y’: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   break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59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3000675" cy="2416218"/>
          </a:xfrm>
        </p:spPr>
        <p:txBody>
          <a:bodyPr/>
          <a:lstStyle/>
          <a:p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Test at the top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condition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..j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Where to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367070" y="1312759"/>
            <a:ext cx="3000675" cy="2349757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Test in the middle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True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..j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if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condition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 lvl="1">
              <a:spcAft>
                <a:spcPts val="0"/>
              </a:spcAft>
            </a:pP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</a:t>
            </a:r>
            <a:r>
              <a:rPr lang="en-US" sz="26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l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58562" y="1299249"/>
            <a:ext cx="3000675" cy="214204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Test at the bottom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True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..j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if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condition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8461" y="3774815"/>
            <a:ext cx="252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statement</a:t>
            </a:r>
            <a:r>
              <a:rPr lang="en-US" baseline="-25000" dirty="0"/>
              <a:t>i..j </a:t>
            </a:r>
            <a:r>
              <a:rPr lang="en-US" dirty="0"/>
              <a:t>0 or more times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7165" y="3774815"/>
            <a:ext cx="252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statement</a:t>
            </a:r>
            <a:r>
              <a:rPr lang="en-US" baseline="-25000" dirty="0"/>
              <a:t>i..j </a:t>
            </a:r>
            <a:r>
              <a:rPr lang="en-US" dirty="0"/>
              <a:t>at least once: statement</a:t>
            </a:r>
            <a:r>
              <a:rPr lang="en-US" baseline="-25000" dirty="0"/>
              <a:t>k..l</a:t>
            </a:r>
            <a:r>
              <a:rPr lang="en-US" dirty="0"/>
              <a:t> 0 or more times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5283" y="3774815"/>
            <a:ext cx="271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</a:t>
            </a:r>
            <a:r>
              <a:rPr lang="en-US" i="1" dirty="0">
                <a:latin typeface="Courier New"/>
                <a:ea typeface="ＭＳ Ｐゴシック" charset="0"/>
                <a:cs typeface="Courier New"/>
              </a:rPr>
              <a:t>statement</a:t>
            </a:r>
            <a:r>
              <a:rPr lang="en-US" i="1" baseline="-25000" dirty="0">
                <a:latin typeface="Courier New"/>
                <a:ea typeface="ＭＳ Ｐゴシック" charset="0"/>
                <a:cs typeface="Courier New"/>
              </a:rPr>
              <a:t>i</a:t>
            </a:r>
            <a:r>
              <a:rPr lang="en-US" baseline="-25000" dirty="0">
                <a:latin typeface="Courier New"/>
                <a:ea typeface="ＭＳ Ｐゴシック" charset="0"/>
                <a:cs typeface="Courier New"/>
              </a:rPr>
              <a:t>..j </a:t>
            </a:r>
            <a:r>
              <a:rPr lang="en-US" dirty="0"/>
              <a:t>at least once</a:t>
            </a:r>
          </a:p>
        </p:txBody>
      </p:sp>
    </p:spTree>
    <p:extLst>
      <p:ext uri="{BB962C8B-B14F-4D97-AF65-F5344CB8AC3E}">
        <p14:creationId xmlns:p14="http://schemas.microsoft.com/office/powerpoint/2010/main" val="1494790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Write a function to calculate the number of digits in a number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e.g.  100 has 3; 2354 has 4; etc.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Use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//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– floor division,  e.g.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9 // 2 == 4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Start with the number and continue doing floor division by 10 until we run out of digits</a:t>
            </a:r>
          </a:p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loop or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loop?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Don’t know the number of iterations in advance so a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while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loop is probably better</a:t>
            </a: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 in a number?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9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52C42A-6608-0D44-9815-128691FA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21618"/>
            <a:ext cx="8394922" cy="46719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4603067" y="5096268"/>
            <a:ext cx="3787483" cy="432804"/>
          </a:xfrm>
          <a:prstGeom prst="wedgeRoundRectCallout">
            <a:avLst>
              <a:gd name="adj1" fmla="val -56840"/>
              <a:gd name="adj2" fmla="val -190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Test boundary conditions, e.g. 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61276-ECBF-C843-83DB-76EE2808F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70" y="5529072"/>
            <a:ext cx="5156095" cy="387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55F92A-03DC-7240-8091-A242C1535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65" y="5863741"/>
            <a:ext cx="2561652" cy="36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2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Sequences and Iterators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for loops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range()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while loops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Generators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295D8D-FAAD-FD4A-A266-6C257008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81305"/>
            <a:ext cx="7120640" cy="4809282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332134" y="2643148"/>
            <a:ext cx="3015519" cy="684668"/>
          </a:xfrm>
          <a:prstGeom prst="wedgeRoundRectCallout">
            <a:avLst>
              <a:gd name="adj1" fmla="val -59043"/>
              <a:gd name="adj2" fmla="val -226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print statement helps with debugging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13480" y="5736441"/>
            <a:ext cx="2759897" cy="354146"/>
          </a:xfrm>
          <a:prstGeom prst="wedgeRoundRectCallout">
            <a:avLst>
              <a:gd name="adj1" fmla="val -55119"/>
              <a:gd name="adj2" fmla="val -114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digits(123) returns 3</a:t>
            </a:r>
          </a:p>
        </p:txBody>
      </p:sp>
    </p:spTree>
    <p:extLst>
      <p:ext uri="{BB962C8B-B14F-4D97-AF65-F5344CB8AC3E}">
        <p14:creationId xmlns:p14="http://schemas.microsoft.com/office/powerpoint/2010/main" val="194309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A5C201-368E-FC41-9C74-D5A17A163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6" y="1402413"/>
            <a:ext cx="8610600" cy="4622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2204" y="5545698"/>
            <a:ext cx="619331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What‘s wrong? digits(0) == 0 but should be 1</a:t>
            </a:r>
            <a:endParaRPr lang="en-US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94466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A5C201-368E-FC41-9C74-D5A17A163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6" y="1402413"/>
            <a:ext cx="8610600" cy="4622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2204" y="5545698"/>
            <a:ext cx="619331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What‘s wrong? digits(0) == 0 but should be 1</a:t>
            </a:r>
            <a:endParaRPr lang="en-US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895A2D7-1576-D547-9677-3B81B09FD2B9}"/>
              </a:ext>
            </a:extLst>
          </p:cNvPr>
          <p:cNvSpPr/>
          <p:nvPr/>
        </p:nvSpPr>
        <p:spPr>
          <a:xfrm>
            <a:off x="4999711" y="2493607"/>
            <a:ext cx="3577937" cy="838200"/>
          </a:xfrm>
          <a:prstGeom prst="wedgeRoundRectCallout">
            <a:avLst>
              <a:gd name="adj1" fmla="val -90808"/>
              <a:gd name="adj2" fmla="val 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entering the loop if n == 0.   Just, change ‘&gt;’ to ‘ &gt;=‘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That will fix it!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991C6B2-F70C-D349-A24F-96D3DDB5F4F4}"/>
              </a:ext>
            </a:extLst>
          </p:cNvPr>
          <p:cNvSpPr/>
          <p:nvPr/>
        </p:nvSpPr>
        <p:spPr>
          <a:xfrm>
            <a:off x="4974099" y="3408996"/>
            <a:ext cx="3603549" cy="838200"/>
          </a:xfrm>
          <a:prstGeom prst="wedgeRoundRectCallout">
            <a:avLst>
              <a:gd name="adj1" fmla="val -37146"/>
              <a:gd name="adj2" fmla="val -3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Not so fast!!!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Walk through the logic by hand.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Will the condition ever be False?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EB9F39-5AB0-B94B-ACA3-44DA18C3E535}"/>
              </a:ext>
            </a:extLst>
          </p:cNvPr>
          <p:cNvSpPr/>
          <p:nvPr/>
        </p:nvSpPr>
        <p:spPr>
          <a:xfrm>
            <a:off x="4999711" y="4324385"/>
            <a:ext cx="3577937" cy="838200"/>
          </a:xfrm>
          <a:prstGeom prst="wedgeRoundRectCallout">
            <a:avLst>
              <a:gd name="adj1" fmla="val -91844"/>
              <a:gd name="adj2" fmla="val -814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No, 0 // 10 == 0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We’re stuck in an infinite loop!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Time for ^C</a:t>
            </a:r>
          </a:p>
        </p:txBody>
      </p:sp>
    </p:spTree>
    <p:extLst>
      <p:ext uri="{BB962C8B-B14F-4D97-AF65-F5344CB8AC3E}">
        <p14:creationId xmlns:p14="http://schemas.microsoft.com/office/powerpoint/2010/main" val="2845764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A5C201-368E-FC41-9C74-D5A17A163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6" y="1402413"/>
            <a:ext cx="8610600" cy="4622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2204" y="5545698"/>
            <a:ext cx="619331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What‘s wrong? digits(0) == 0 but should be 1</a:t>
            </a:r>
            <a:endParaRPr lang="en-US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92AB85-37E1-EE43-B9B0-4FD265438CF9}"/>
              </a:ext>
            </a:extLst>
          </p:cNvPr>
          <p:cNvSpPr/>
          <p:nvPr/>
        </p:nvSpPr>
        <p:spPr>
          <a:xfrm>
            <a:off x="4751945" y="2504279"/>
            <a:ext cx="4097882" cy="481890"/>
          </a:xfrm>
          <a:prstGeom prst="wedgeRoundRectCallout">
            <a:avLst>
              <a:gd name="adj1" fmla="val -49101"/>
              <a:gd name="adj2" fmla="val -174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can we fix the problem with 0?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C306E18-4B13-AC46-9333-E0D85E18E748}"/>
              </a:ext>
            </a:extLst>
          </p:cNvPr>
          <p:cNvSpPr/>
          <p:nvPr/>
        </p:nvSpPr>
        <p:spPr>
          <a:xfrm>
            <a:off x="4751945" y="3153409"/>
            <a:ext cx="3956624" cy="890559"/>
          </a:xfrm>
          <a:prstGeom prst="wedgeRoundRectCallout">
            <a:avLst>
              <a:gd name="adj1" fmla="val -49101"/>
              <a:gd name="adj2" fmla="val -174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Wait! </a:t>
            </a:r>
            <a:r>
              <a:rPr lang="en-US" dirty="0">
                <a:solidFill>
                  <a:schemeClr val="bg1"/>
                </a:solidFill>
              </a:rPr>
              <a:t>What about negative numbers?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Work through the logic by hand</a:t>
            </a:r>
            <a:r>
              <a:rPr lang="is-IS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is-IS">
                <a:solidFill>
                  <a:schemeClr val="bg1"/>
                </a:solidFill>
              </a:rPr>
              <a:t>-1 // 10 == -1 (infinite loop)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84CF5DA-DE54-A24F-A6CD-FDCB0C5D03E5}"/>
              </a:ext>
            </a:extLst>
          </p:cNvPr>
          <p:cNvSpPr/>
          <p:nvPr/>
        </p:nvSpPr>
        <p:spPr>
          <a:xfrm>
            <a:off x="4560182" y="4281295"/>
            <a:ext cx="4263494" cy="525956"/>
          </a:xfrm>
          <a:prstGeom prst="wedgeRoundRectCallout">
            <a:avLst>
              <a:gd name="adj1" fmla="val -49101"/>
              <a:gd name="adj2" fmla="val -174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 is valid only for positive integers!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83269B0-98D7-BB4A-8433-351EF7272576}"/>
              </a:ext>
            </a:extLst>
          </p:cNvPr>
          <p:cNvSpPr/>
          <p:nvPr/>
        </p:nvSpPr>
        <p:spPr>
          <a:xfrm>
            <a:off x="4560182" y="4896441"/>
            <a:ext cx="4229981" cy="479642"/>
          </a:xfrm>
          <a:prstGeom prst="wedgeRoundRectCallout">
            <a:avLst>
              <a:gd name="adj1" fmla="val -46186"/>
              <a:gd name="adj2" fmla="val -2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missing test cases for &lt; = 0</a:t>
            </a:r>
          </a:p>
        </p:txBody>
      </p:sp>
    </p:spTree>
    <p:extLst>
      <p:ext uri="{BB962C8B-B14F-4D97-AF65-F5344CB8AC3E}">
        <p14:creationId xmlns:p14="http://schemas.microsoft.com/office/powerpoint/2010/main" val="2159144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BAA206-4116-D84D-A50F-C134393A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9" y="1059308"/>
            <a:ext cx="5019311" cy="51990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digits(0)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709174" y="2058785"/>
            <a:ext cx="3819237" cy="838200"/>
          </a:xfrm>
          <a:prstGeom prst="wedgeRoundRectCallout">
            <a:avLst>
              <a:gd name="adj1" fmla="val -37146"/>
              <a:gd name="adj2" fmla="val -3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Sometimes we just need to start over and try a different approach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709175" y="3239751"/>
            <a:ext cx="3819237" cy="838200"/>
          </a:xfrm>
          <a:prstGeom prst="wedgeRoundRectCallout">
            <a:avLst>
              <a:gd name="adj1" fmla="val -79556"/>
              <a:gd name="adj2" fmla="val -7537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Exit from the middle of the loop rather than the top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046FB8F-E48C-7D48-9B16-EE2ED7ECA6C2}"/>
              </a:ext>
            </a:extLst>
          </p:cNvPr>
          <p:cNvSpPr/>
          <p:nvPr/>
        </p:nvSpPr>
        <p:spPr>
          <a:xfrm>
            <a:off x="3709175" y="4880535"/>
            <a:ext cx="3819237" cy="838200"/>
          </a:xfrm>
          <a:prstGeom prst="wedgeRoundRectCallout">
            <a:avLst>
              <a:gd name="adj1" fmla="val -79556"/>
              <a:gd name="adj2" fmla="val -7537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solution passes all of the previous tests…</a:t>
            </a:r>
          </a:p>
        </p:txBody>
      </p:sp>
    </p:spTree>
    <p:extLst>
      <p:ext uri="{BB962C8B-B14F-4D97-AF65-F5344CB8AC3E}">
        <p14:creationId xmlns:p14="http://schemas.microsoft.com/office/powerpoint/2010/main" val="1281920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09970" y="1318873"/>
            <a:ext cx="8783656" cy="2717002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Consider alternative solutions then choose the “best”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Readability/maintainability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Consistency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Being “too clever” may cause problems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digits?  Pythonic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9180-8C85-DD4C-9332-3E720201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18873"/>
            <a:ext cx="7576695" cy="29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3187" y="1040268"/>
            <a:ext cx="8689074" cy="4767001"/>
          </a:xfrm>
        </p:spPr>
        <p:txBody>
          <a:bodyPr/>
          <a:lstStyle/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Break out of </a:t>
            </a:r>
            <a:r>
              <a:rPr lang="en-US" dirty="0">
                <a:latin typeface="Courier New"/>
                <a:cs typeface="Courier New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3744" y="4742001"/>
            <a:ext cx="783674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Breaking out of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sz="2800" dirty="0">
                <a:latin typeface="Gill Sans MT"/>
                <a:cs typeface="Gill Sans MT"/>
              </a:rPr>
              <a:t> loop is fairly unusual</a:t>
            </a:r>
          </a:p>
          <a:p>
            <a:r>
              <a:rPr lang="en-US" sz="2800" dirty="0">
                <a:latin typeface="Gill Sans MT"/>
                <a:cs typeface="Gill Sans MT"/>
              </a:rPr>
              <a:t>Think about a different solution before committing to breaking out of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for</a:t>
            </a:r>
            <a:r>
              <a:rPr lang="en-US" sz="2800" dirty="0">
                <a:latin typeface="Gill Sans MT"/>
                <a:cs typeface="Gill Sans MT"/>
              </a:rPr>
              <a:t>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BB764-E54C-7849-9B11-0321AF5A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7" y="1136097"/>
            <a:ext cx="6612640" cy="36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61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2867" y="867548"/>
            <a:ext cx="8689074" cy="47670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offers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while/else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and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for/else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statements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The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else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 clause is executed if the loop terminates naturally, </a:t>
            </a:r>
            <a:r>
              <a:rPr lang="en-US" sz="2600" b="1" i="1" u="sng" dirty="0">
                <a:latin typeface="Gill Sans MT"/>
                <a:ea typeface="ＭＳ Ｐゴシック" charset="0"/>
                <a:cs typeface="Gill Sans MT"/>
              </a:rPr>
              <a:t>without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break</a:t>
            </a:r>
            <a:endParaRPr lang="en-US" sz="28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while/else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5D9C5-729D-2142-8766-33AD2975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94" y="2202255"/>
            <a:ext cx="5458533" cy="402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7324"/>
            <a:ext cx="8689074" cy="4767001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else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clause is executed if the loop terminates naturally, </a:t>
            </a:r>
            <a:r>
              <a:rPr lang="en-US" sz="2800" b="1" i="1" u="sng" dirty="0">
                <a:latin typeface="Gill Sans MT"/>
                <a:ea typeface="ＭＳ Ｐゴシック" charset="0"/>
                <a:cs typeface="Gill Sans MT"/>
              </a:rPr>
              <a:t>without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break</a:t>
            </a: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Using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for/else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156C3-A1FA-5A4D-AAA1-8A95B78C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7" y="1954857"/>
            <a:ext cx="6850505" cy="419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28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break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exits the loop</a:t>
            </a:r>
          </a:p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continue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skips the rest the loop and continues at the next iteration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7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96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supports several types of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sequences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Both ordered and unordered collections of items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Sequences support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iterators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to iterate over the items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 of Sequences:</a:t>
            </a:r>
          </a:p>
          <a:p>
            <a:pPr lvl="2"/>
            <a:endParaRPr lang="en-US" sz="1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Sequences and iterators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1FDCF-E8BE-7643-84D2-C6E789A32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48" y="3225644"/>
            <a:ext cx="7480092" cy="26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5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1..k</a:t>
            </a:r>
          </a:p>
          <a:p>
            <a:pPr>
              <a:spcAft>
                <a:spcPts val="0"/>
              </a:spcAft>
            </a:pP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if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continue</a:t>
            </a:r>
          </a:p>
          <a:p>
            <a:pPr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k..m</a:t>
            </a:r>
            <a:endParaRPr lang="en-US" sz="26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Continue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69102" y="218715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129533" y="704292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ecision 6"/>
          <p:cNvSpPr/>
          <p:nvPr/>
        </p:nvSpPr>
        <p:spPr>
          <a:xfrm>
            <a:off x="4868333" y="1007532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Elbow Connector 7"/>
          <p:cNvCxnSpPr>
            <a:endCxn id="5" idx="0"/>
          </p:cNvCxnSpPr>
          <p:nvPr/>
        </p:nvCxnSpPr>
        <p:spPr>
          <a:xfrm rot="5400000">
            <a:off x="5959675" y="2010970"/>
            <a:ext cx="350812" cy="1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6200000" flipV="1">
            <a:off x="3068758" y="2330791"/>
            <a:ext cx="3625646" cy="570000"/>
          </a:xfrm>
          <a:prstGeom prst="bentConnector3">
            <a:avLst>
              <a:gd name="adj1" fmla="val 57"/>
            </a:avLst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40238" y="1768834"/>
            <a:ext cx="6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7975" y="928294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133999" y="26438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9102" y="505980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32287" y="5517005"/>
            <a:ext cx="4031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88387" y="802969"/>
            <a:ext cx="1540387" cy="81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3" idx="3"/>
          </p:cNvCxnSpPr>
          <p:nvPr/>
        </p:nvCxnSpPr>
        <p:spPr>
          <a:xfrm rot="5400000">
            <a:off x="5551294" y="2949310"/>
            <a:ext cx="3887303" cy="79088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</p:cNvCxnSpPr>
          <p:nvPr/>
        </p:nvCxnSpPr>
        <p:spPr>
          <a:xfrm flipV="1">
            <a:off x="7400271" y="1405467"/>
            <a:ext cx="490662" cy="132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ecision 18"/>
          <p:cNvSpPr/>
          <p:nvPr/>
        </p:nvSpPr>
        <p:spPr>
          <a:xfrm>
            <a:off x="4873125" y="2993365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77295" y="4156338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k..m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3117" y="3047145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122528" y="38122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76968" y="3740320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27" name="Straight Arrow Connector 26"/>
          <p:cNvCxnSpPr>
            <a:stCxn id="19" idx="1"/>
          </p:cNvCxnSpPr>
          <p:nvPr/>
        </p:nvCxnSpPr>
        <p:spPr>
          <a:xfrm flipH="1">
            <a:off x="4596581" y="3404596"/>
            <a:ext cx="276544" cy="8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332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3187" y="1040268"/>
            <a:ext cx="8689074" cy="4767001"/>
          </a:xfrm>
        </p:spPr>
        <p:txBody>
          <a:bodyPr/>
          <a:lstStyle/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Continue to next item 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3208" y="4978961"/>
            <a:ext cx="78367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/>
                <a:cs typeface="Gill Sans MT"/>
              </a:rPr>
              <a:t>Think about a different solution before committing to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break</a:t>
            </a:r>
            <a:r>
              <a:rPr lang="en-US" sz="2800" dirty="0">
                <a:latin typeface="Gill Sans MT"/>
                <a:cs typeface="Gill Sans MT"/>
              </a:rPr>
              <a:t> or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continue</a:t>
            </a:r>
            <a:r>
              <a:rPr lang="en-US" sz="2800" dirty="0">
                <a:latin typeface="Gill Sans MT"/>
                <a:cs typeface="Gill Sans MT"/>
              </a:rPr>
              <a:t>, but sometimes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break</a:t>
            </a:r>
            <a:r>
              <a:rPr lang="en-US" sz="2800" dirty="0">
                <a:latin typeface="Gill Sans MT"/>
                <a:cs typeface="Gill Sans MT"/>
              </a:rPr>
              <a:t>/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continue</a:t>
            </a:r>
            <a:r>
              <a:rPr lang="en-US" sz="2800" dirty="0">
                <a:latin typeface="Gill Sans MT"/>
                <a:cs typeface="Gill Sans MT"/>
              </a:rPr>
              <a:t> is best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E6CC7-5C04-F845-A82F-D51DFE31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7" y="1106527"/>
            <a:ext cx="6953625" cy="38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98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Nested loops are very common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A6F06-7410-8C43-AC28-07AE44D3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03" y="1936358"/>
            <a:ext cx="6563714" cy="39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73" y="1282700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8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481556" cy="491976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Generators create custom sequences with </a:t>
            </a: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lazy evaluation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The generator creates the next item in the sequence </a:t>
            </a:r>
            <a:r>
              <a:rPr lang="en-US" sz="2200" b="1" i="1" dirty="0">
                <a:latin typeface="Gill Sans MT" charset="0"/>
                <a:ea typeface="ＭＳ Ｐゴシック" charset="0"/>
                <a:cs typeface="ＭＳ Ｐゴシック" charset="0"/>
              </a:rPr>
              <a:t>on demand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Don’t create the next item until requested</a:t>
            </a:r>
            <a:endParaRPr lang="en-US" sz="22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Consider a system that collects data from an internet feed, e.g. the Twitter feed for Python tweets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for tweet in twitter_feed():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tweet.analyze()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We could read N tweets in advance and store them in a list or we can use a generator to get the next tweet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Generators are great for co-routines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cat file | filter1 | filter2 | filter3</a:t>
            </a: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9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52C280-37C2-6949-9B3E-34198D7C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36" y="1963711"/>
            <a:ext cx="3850769" cy="42561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2070" y="1052213"/>
            <a:ext cx="848155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 generator looks just like any other function, except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Generators include one or more </a:t>
            </a: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yield</a:t>
            </a:r>
            <a:r>
              <a:rPr lang="en-US" sz="1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expressions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876798" y="2557090"/>
            <a:ext cx="3721612" cy="370966"/>
          </a:xfrm>
          <a:prstGeom prst="wedgeRoundRectCallout">
            <a:avLst>
              <a:gd name="adj1" fmla="val -101403"/>
              <a:gd name="adj2" fmla="val -80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7 and wait for the next call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76798" y="3122635"/>
            <a:ext cx="3721612" cy="370966"/>
          </a:xfrm>
          <a:prstGeom prst="wedgeRoundRectCallout">
            <a:avLst>
              <a:gd name="adj1" fmla="val -102890"/>
              <a:gd name="adj2" fmla="val -2736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4 and wait for the next call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876798" y="3688180"/>
            <a:ext cx="3721612" cy="370966"/>
          </a:xfrm>
          <a:prstGeom prst="wedgeRoundRectCallout">
            <a:avLst>
              <a:gd name="adj1" fmla="val -102890"/>
              <a:gd name="adj2" fmla="val -575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3 and wait for the next call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876798" y="4505607"/>
            <a:ext cx="3721612" cy="543119"/>
          </a:xfrm>
          <a:prstGeom prst="wedgeRoundRectCallout">
            <a:avLst>
              <a:gd name="adj1" fmla="val -5819"/>
              <a:gd name="adj2" fmla="val 406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generator ends on implicit or explicit return</a:t>
            </a:r>
          </a:p>
        </p:txBody>
      </p:sp>
    </p:spTree>
    <p:extLst>
      <p:ext uri="{BB962C8B-B14F-4D97-AF65-F5344CB8AC3E}">
        <p14:creationId xmlns:p14="http://schemas.microsoft.com/office/powerpoint/2010/main" val="588946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89554E-0371-FD4F-94BF-B8567728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0" y="1031042"/>
            <a:ext cx="7944787" cy="51894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178313" y="1991028"/>
            <a:ext cx="3810000" cy="619551"/>
          </a:xfrm>
          <a:prstGeom prst="wedgeRoundRectCallout">
            <a:avLst>
              <a:gd name="adj1" fmla="val -72726"/>
              <a:gd name="adj2" fmla="val 3577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”returns” the value, but execution continues here on next call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479800" y="3940454"/>
            <a:ext cx="3721612" cy="593610"/>
          </a:xfrm>
          <a:prstGeom prst="wedgeRoundRectCallout">
            <a:avLst>
              <a:gd name="adj1" fmla="val -45830"/>
              <a:gd name="adj2" fmla="val 79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generator exits on implicit or explicit return.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479800" y="4729739"/>
            <a:ext cx="3721612" cy="795083"/>
          </a:xfrm>
          <a:prstGeom prst="wedgeRoundRectCallout">
            <a:avLst>
              <a:gd name="adj1" fmla="val -43100"/>
              <a:gd name="adj2" fmla="val 233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Parameters and local variables are maintained across subsequent yields</a:t>
            </a:r>
          </a:p>
        </p:txBody>
      </p:sp>
    </p:spTree>
    <p:extLst>
      <p:ext uri="{BB962C8B-B14F-4D97-AF65-F5344CB8AC3E}">
        <p14:creationId xmlns:p14="http://schemas.microsoft.com/office/powerpoint/2010/main" val="697639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Running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1993-8F0E-7E45-B968-CB473E59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738859"/>
            <a:ext cx="5585118" cy="316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EF447-6359-8F46-A128-652873787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778" y="2319988"/>
            <a:ext cx="3275222" cy="20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92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34BAB8-D437-7947-8308-6EAAD43F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7" y="1124334"/>
            <a:ext cx="4335409" cy="5074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Yield from any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579260" y="1124334"/>
            <a:ext cx="3641415" cy="579183"/>
          </a:xfrm>
          <a:prstGeom prst="wedgeRoundRectCallout">
            <a:avLst>
              <a:gd name="adj1" fmla="val -61186"/>
              <a:gd name="adj2" fmla="val 10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works for any sequence, e.g. strings, lists, tuples,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6413" y="1080590"/>
            <a:ext cx="848155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… that counts from 0 up to a limit and then back to 0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e.g. </a:t>
            </a:r>
            <a:r>
              <a:rPr lang="en-US" sz="2200" dirty="0">
                <a:latin typeface="Courier" pitchFamily="2" charset="0"/>
                <a:ea typeface="ＭＳ Ｐゴシック" charset="0"/>
                <a:cs typeface="ＭＳ Ｐゴシック" charset="0"/>
              </a:rPr>
              <a:t>0, 1, 2, 3, 2, 1, 0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How to start?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How to count up to limit?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range(0, limit + 1)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How to count down limit to 0?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 – 1, -1, -1)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Wait… we can simplify that a little…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range(limit) # 0 to n – 1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range(limit, -1, -1) # n down to 0</a:t>
            </a:r>
          </a:p>
          <a:p>
            <a:pPr lvl="2"/>
            <a:endParaRPr lang="en-US" sz="24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2"/>
            <a:endParaRPr lang="en-US" sz="24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generator…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359400" y="2227517"/>
            <a:ext cx="3236684" cy="795083"/>
          </a:xfrm>
          <a:prstGeom prst="wedgeRoundRectCallout">
            <a:avLst>
              <a:gd name="adj1" fmla="val -86930"/>
              <a:gd name="adj2" fmla="val -293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Consume all values one by one then move to next statement</a:t>
            </a:r>
          </a:p>
        </p:txBody>
      </p:sp>
    </p:spTree>
    <p:extLst>
      <p:ext uri="{BB962C8B-B14F-4D97-AF65-F5344CB8AC3E}">
        <p14:creationId xmlns:p14="http://schemas.microsoft.com/office/powerpoint/2010/main" val="76450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102A94-46A3-0C47-97CB-16E1446C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18" y="1775943"/>
            <a:ext cx="5803900" cy="34417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8015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Lists are ordered so the order is predictable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Iterating through the items in a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921702" y="2892973"/>
            <a:ext cx="2401826" cy="996590"/>
          </a:xfrm>
          <a:prstGeom prst="wedgeRoundRectCallout">
            <a:avLst>
              <a:gd name="adj1" fmla="val -107711"/>
              <a:gd name="adj2" fmla="val -100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gets the first, then each subsequent value of small_ints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122615" y="1607196"/>
            <a:ext cx="2401826" cy="589993"/>
          </a:xfrm>
          <a:prstGeom prst="wedgeRoundRectCallout">
            <a:avLst>
              <a:gd name="adj1" fmla="val -63012"/>
              <a:gd name="adj2" fmla="val 3989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Software people like to start at 0, not 1</a:t>
            </a:r>
          </a:p>
        </p:txBody>
      </p:sp>
    </p:spTree>
    <p:extLst>
      <p:ext uri="{BB962C8B-B14F-4D97-AF65-F5344CB8AC3E}">
        <p14:creationId xmlns:p14="http://schemas.microsoft.com/office/powerpoint/2010/main" val="2563087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generator…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359400" y="2227517"/>
            <a:ext cx="3236684" cy="795083"/>
          </a:xfrm>
          <a:prstGeom prst="wedgeRoundRectCallout">
            <a:avLst>
              <a:gd name="adj1" fmla="val -86930"/>
              <a:gd name="adj2" fmla="val -293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Consume all values one by one then move to next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A4E7A-0BB0-DE42-970E-9F32CD70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6" y="1243143"/>
            <a:ext cx="86360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89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96528D-3BA9-B046-8ACF-496B86F2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15017"/>
            <a:ext cx="8004657" cy="504167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47424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Unbounded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411581" y="2680137"/>
            <a:ext cx="3641415" cy="579183"/>
          </a:xfrm>
          <a:prstGeom prst="wedgeRoundRectCallout">
            <a:avLst>
              <a:gd name="adj1" fmla="val -61186"/>
              <a:gd name="adj2" fmla="val 10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the next integer for as long an anyone calls __next()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912503" y="5188283"/>
            <a:ext cx="3641415" cy="579183"/>
          </a:xfrm>
          <a:prstGeom prst="wedgeRoundRectCallout">
            <a:avLst>
              <a:gd name="adj1" fmla="val -61186"/>
              <a:gd name="adj2" fmla="val 10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Need to limit the number of calls</a:t>
            </a:r>
          </a:p>
        </p:txBody>
      </p:sp>
    </p:spTree>
    <p:extLst>
      <p:ext uri="{BB962C8B-B14F-4D97-AF65-F5344CB8AC3E}">
        <p14:creationId xmlns:p14="http://schemas.microsoft.com/office/powerpoint/2010/main" val="772066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A210B0-C3BD-9544-83B0-97755757B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2" y="1592195"/>
            <a:ext cx="8330927" cy="45432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Generator next()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873569" y="4136426"/>
            <a:ext cx="3641415" cy="579183"/>
          </a:xfrm>
          <a:prstGeom prst="wedgeRoundRectCallout">
            <a:avLst>
              <a:gd name="adj1" fmla="val -62833"/>
              <a:gd name="adj2" fmla="val 569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next(generator) gets the next value from a generator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543105" y="1197755"/>
            <a:ext cx="3641415" cy="727350"/>
          </a:xfrm>
          <a:prstGeom prst="wedgeRoundRectCallout">
            <a:avLst>
              <a:gd name="adj1" fmla="val -98170"/>
              <a:gd name="adj2" fmla="val 1645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Wait!!! 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while True </a:t>
            </a:r>
            <a:r>
              <a:rPr lang="en-US" dirty="0">
                <a:solidFill>
                  <a:schemeClr val="bg1"/>
                </a:solidFill>
              </a:rPr>
              <a:t>with no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break</a:t>
            </a:r>
            <a:r>
              <a:rPr lang="en-US" dirty="0">
                <a:solidFill>
                  <a:schemeClr val="bg1"/>
                </a:solidFill>
              </a:rPr>
              <a:t>?  That’s an infinite loop!?!?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252211" y="3015307"/>
            <a:ext cx="3641415" cy="923899"/>
          </a:xfrm>
          <a:prstGeom prst="wedgeRoundRectCallout">
            <a:avLst>
              <a:gd name="adj1" fmla="val -77694"/>
              <a:gd name="adj2" fmla="val -431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next() </a:t>
            </a:r>
            <a:r>
              <a:rPr lang="en-US" dirty="0">
                <a:solidFill>
                  <a:schemeClr val="bg1"/>
                </a:solidFill>
              </a:rPr>
              <a:t>is called only when next value is needed, so yes, it’s an infinite loop, but not a problem</a:t>
            </a:r>
          </a:p>
        </p:txBody>
      </p:sp>
    </p:spTree>
    <p:extLst>
      <p:ext uri="{BB962C8B-B14F-4D97-AF65-F5344CB8AC3E}">
        <p14:creationId xmlns:p14="http://schemas.microsoft.com/office/powerpoint/2010/main" val="432757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13012"/>
            <a:ext cx="848155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Any time you need a sequence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Generators are more efficient than prepopulating a list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While waiting for asynchronous events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time lazy evaluation makes sense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e.g. very large sequences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time you may need to read multiple lines from a file to retrieve a single entry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generators?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83" y="4557010"/>
            <a:ext cx="2337528" cy="15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7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flow: for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3850" y="3021932"/>
            <a:ext cx="1887443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Assign next item to loop variable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52371" y="4058288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12802" y="1203826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10887" y="3712380"/>
            <a:ext cx="13369" cy="3395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ecision 8"/>
          <p:cNvSpPr/>
          <p:nvPr/>
        </p:nvSpPr>
        <p:spPr>
          <a:xfrm>
            <a:off x="4784071" y="1484563"/>
            <a:ext cx="2667000" cy="1090498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items in the sequence?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5894136" y="2798495"/>
            <a:ext cx="44687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6200000" flipV="1">
            <a:off x="3556000" y="2178050"/>
            <a:ext cx="3384550" cy="1708150"/>
          </a:xfrm>
          <a:prstGeom prst="bentConnector3">
            <a:avLst>
              <a:gd name="adj1" fmla="val 281"/>
            </a:avLst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12204" y="24969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38776" y="167336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113136" y="4515488"/>
            <a:ext cx="8871" cy="208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1937" y="1642492"/>
            <a:ext cx="34889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item in sequence:</a:t>
            </a:r>
          </a:p>
          <a:p>
            <a:r>
              <a:rPr lang="en-US" sz="2400" dirty="0"/>
              <a:t>       Statement</a:t>
            </a:r>
            <a:r>
              <a:rPr lang="en-US" sz="2400" baseline="-25000" dirty="0"/>
              <a:t>1..n</a:t>
            </a:r>
            <a:r>
              <a:rPr lang="en-US" sz="2400" dirty="0"/>
              <a:t> </a:t>
            </a:r>
          </a:p>
          <a:p>
            <a:r>
              <a:rPr lang="en-US" sz="2400" dirty="0"/>
              <a:t>Statement</a:t>
            </a:r>
            <a:r>
              <a:rPr lang="en-US" sz="2400" baseline="-25000" dirty="0"/>
              <a:t>n+1</a:t>
            </a:r>
          </a:p>
          <a:p>
            <a:pPr algn="ctr"/>
            <a:endParaRPr lang="en-US" baseline="-25000" dirty="0"/>
          </a:p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152371" y="5296872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n+1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6112933" y="5754072"/>
            <a:ext cx="4638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387850" y="1320800"/>
            <a:ext cx="1714500" cy="63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29" idx="0"/>
          </p:cNvCxnSpPr>
          <p:nvPr/>
        </p:nvCxnSpPr>
        <p:spPr>
          <a:xfrm rot="5400000">
            <a:off x="5414151" y="2754471"/>
            <a:ext cx="3245821" cy="1838980"/>
          </a:xfrm>
          <a:prstGeom prst="bentConnector3">
            <a:avLst>
              <a:gd name="adj1" fmla="val 89649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429500" y="2032000"/>
            <a:ext cx="520700" cy="127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2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7B915-10BA-B742-B088-8790AF3D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8" y="1970242"/>
            <a:ext cx="4122816" cy="377358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6455" y="997614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Let’s calculate the sum of the values in small_ints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Iterate through the values from first to last</a:t>
            </a:r>
          </a:p>
          <a:p>
            <a:pPr lvl="1"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Iterating through the items in a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327164" y="2474881"/>
            <a:ext cx="4532023" cy="942876"/>
          </a:xfrm>
          <a:prstGeom prst="wedgeRoundRectCallout">
            <a:avLst>
              <a:gd name="adj1" fmla="val -93181"/>
              <a:gd name="adj2" fmla="val -264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total</a:t>
            </a:r>
            <a:r>
              <a:rPr lang="en-US" sz="2000" dirty="0">
                <a:solidFill>
                  <a:schemeClr val="bg1"/>
                </a:solidFill>
              </a:rPr>
              <a:t> will track the running total.   Be sure to initialize it properly!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35CDB9-3D32-5547-B1AF-0B393659E18E}"/>
              </a:ext>
            </a:extLst>
          </p:cNvPr>
          <p:cNvSpPr/>
          <p:nvPr/>
        </p:nvSpPr>
        <p:spPr>
          <a:xfrm>
            <a:off x="3771477" y="4659610"/>
            <a:ext cx="4379230" cy="598407"/>
          </a:xfrm>
          <a:prstGeom prst="wedgeRoundRectCallout">
            <a:avLst>
              <a:gd name="adj1" fmla="val -53132"/>
              <a:gd name="adj2" fmla="val -1349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 if small_ints is empty?</a:t>
            </a:r>
          </a:p>
        </p:txBody>
      </p:sp>
    </p:spTree>
    <p:extLst>
      <p:ext uri="{BB962C8B-B14F-4D97-AF65-F5344CB8AC3E}">
        <p14:creationId xmlns:p14="http://schemas.microsoft.com/office/powerpoint/2010/main" val="88054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Lists are very powerful, but what if we want the first 1000?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Other languages use counters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/* C/C++ for loops */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 (i = 0; i &lt; 1000; i++) {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cout &lt;&lt; i;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}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Range of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AF29B-A4BB-1345-85F9-25A30332D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71926"/>
            <a:ext cx="5054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2B11AF-E0D1-CD44-BD99-6A98895F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2" y="2633196"/>
            <a:ext cx="8004748" cy="30092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for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loops iterate over sequences</a:t>
            </a:r>
          </a:p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range()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returns an sequence that supports iteration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range()</a:t>
            </a:r>
            <a:r>
              <a:rPr lang="en-US" dirty="0">
                <a:latin typeface="Gill Sans MT"/>
                <a:cs typeface="Gill Sans MT"/>
              </a:rPr>
              <a:t>: a new sequence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142035" y="2633196"/>
            <a:ext cx="3936649" cy="757766"/>
          </a:xfrm>
          <a:prstGeom prst="wedgeRoundRectCallout">
            <a:avLst>
              <a:gd name="adj1" fmla="val -56780"/>
              <a:gd name="adj2" fmla="val 514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From 0, up to, but </a:t>
            </a:r>
            <a:r>
              <a:rPr lang="en-US" sz="2000" b="1" dirty="0">
                <a:solidFill>
                  <a:schemeClr val="bg1"/>
                </a:solidFill>
              </a:rPr>
              <a:t>not</a:t>
            </a:r>
            <a:r>
              <a:rPr lang="en-US" sz="2000" dirty="0">
                <a:solidFill>
                  <a:schemeClr val="bg1"/>
                </a:solidFill>
              </a:rPr>
              <a:t> including </a:t>
            </a:r>
            <a:r>
              <a:rPr lang="en-US" sz="2000" b="1" i="1" dirty="0">
                <a:solidFill>
                  <a:schemeClr val="bg1"/>
                </a:solidFill>
              </a:rPr>
              <a:t>n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happens frequently in Python</a:t>
            </a:r>
          </a:p>
        </p:txBody>
      </p:sp>
    </p:spTree>
    <p:extLst>
      <p:ext uri="{BB962C8B-B14F-4D97-AF65-F5344CB8AC3E}">
        <p14:creationId xmlns:p14="http://schemas.microsoft.com/office/powerpoint/2010/main" val="272662108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126981</TotalTime>
  <Words>2288</Words>
  <Application>Microsoft Office PowerPoint</Application>
  <PresentationFormat>全屏显示(4:3)</PresentationFormat>
  <Paragraphs>758</Paragraphs>
  <Slides>54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54</vt:i4>
      </vt:variant>
    </vt:vector>
  </HeadingPairs>
  <TitlesOfParts>
    <vt:vector size="72" baseType="lpstr">
      <vt:lpstr>Courier</vt:lpstr>
      <vt:lpstr>ＭＳ Ｐゴシック</vt:lpstr>
      <vt:lpstr>Arial</vt:lpstr>
      <vt:lpstr>Calibri</vt:lpstr>
      <vt:lpstr>Century Gothic</vt:lpstr>
      <vt:lpstr>Courier New</vt:lpstr>
      <vt:lpstr>Gill Sans MT</vt:lpstr>
      <vt:lpstr>Mangal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演示文稿</vt:lpstr>
      <vt:lpstr>Acknowledgements</vt:lpstr>
      <vt:lpstr>Today’s topics</vt:lpstr>
      <vt:lpstr>Sequences and iterators</vt:lpstr>
      <vt:lpstr>Iterating through the items in a list</vt:lpstr>
      <vt:lpstr>Program flow: for loop</vt:lpstr>
      <vt:lpstr>Iterating through the items in a list</vt:lpstr>
      <vt:lpstr>Range of integers</vt:lpstr>
      <vt:lpstr>range(): a new sequence type</vt:lpstr>
      <vt:lpstr>range(from, to, step)</vt:lpstr>
      <vt:lpstr>Write a function… </vt:lpstr>
      <vt:lpstr>Write a Pythonic* function </vt:lpstr>
      <vt:lpstr>For loops and strings</vt:lpstr>
      <vt:lpstr>enumerate() and sequences</vt:lpstr>
      <vt:lpstr>Write a function: string_length(str)</vt:lpstr>
      <vt:lpstr>Write a function: in_string(target, string)</vt:lpstr>
      <vt:lpstr>zip(*sequences)</vt:lpstr>
      <vt:lpstr>Operations on sequences</vt:lpstr>
      <vt:lpstr>While loops</vt:lpstr>
      <vt:lpstr>Write a function… </vt:lpstr>
      <vt:lpstr>Beware of infinite loops</vt:lpstr>
      <vt:lpstr>while loops</vt:lpstr>
      <vt:lpstr>When to use for and while</vt:lpstr>
      <vt:lpstr>Break out</vt:lpstr>
      <vt:lpstr>Break out</vt:lpstr>
      <vt:lpstr>Controlling the while loop</vt:lpstr>
      <vt:lpstr>Where to test?</vt:lpstr>
      <vt:lpstr>How many digits in a number?</vt:lpstr>
      <vt:lpstr>How many digits?</vt:lpstr>
      <vt:lpstr>How many digits?</vt:lpstr>
      <vt:lpstr>Testing digits()</vt:lpstr>
      <vt:lpstr>Testing digits()</vt:lpstr>
      <vt:lpstr>Testing digits()</vt:lpstr>
      <vt:lpstr>Debugging digits(0)</vt:lpstr>
      <vt:lpstr>How many digits?  Pythonic solution</vt:lpstr>
      <vt:lpstr>Break out of for loop</vt:lpstr>
      <vt:lpstr>while/else</vt:lpstr>
      <vt:lpstr>Using for/else</vt:lpstr>
      <vt:lpstr>continue</vt:lpstr>
      <vt:lpstr>Continue</vt:lpstr>
      <vt:lpstr>Continue to next item in for loop</vt:lpstr>
      <vt:lpstr>Nested loops</vt:lpstr>
      <vt:lpstr>PowerPoint 演示文稿</vt:lpstr>
      <vt:lpstr>Generators</vt:lpstr>
      <vt:lpstr>Writing generator functions</vt:lpstr>
      <vt:lpstr>Writing generator functions</vt:lpstr>
      <vt:lpstr>Running generator functions</vt:lpstr>
      <vt:lpstr>Yield from any sequence</vt:lpstr>
      <vt:lpstr>Write a generator…</vt:lpstr>
      <vt:lpstr>Write a generator…</vt:lpstr>
      <vt:lpstr>Unbounded generators</vt:lpstr>
      <vt:lpstr>Generator next()</vt:lpstr>
      <vt:lpstr>When to use generators?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子煜 张</cp:lastModifiedBy>
  <cp:revision>1838</cp:revision>
  <cp:lastPrinted>2014-07-29T20:42:09Z</cp:lastPrinted>
  <dcterms:created xsi:type="dcterms:W3CDTF">2013-11-01T14:42:31Z</dcterms:created>
  <dcterms:modified xsi:type="dcterms:W3CDTF">2018-09-21T00:23:04Z</dcterms:modified>
</cp:coreProperties>
</file>